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80" r:id="rId3"/>
    <p:sldId id="258" r:id="rId4"/>
    <p:sldId id="259" r:id="rId5"/>
    <p:sldId id="279" r:id="rId6"/>
    <p:sldId id="281" r:id="rId7"/>
    <p:sldId id="282" r:id="rId8"/>
    <p:sldId id="286" r:id="rId9"/>
    <p:sldId id="284" r:id="rId10"/>
    <p:sldId id="287" r:id="rId11"/>
    <p:sldId id="288" r:id="rId12"/>
    <p:sldId id="289" r:id="rId13"/>
    <p:sldId id="260" r:id="rId14"/>
    <p:sldId id="257" r:id="rId15"/>
    <p:sldId id="285" r:id="rId16"/>
    <p:sldId id="276" r:id="rId17"/>
    <p:sldId id="273" r:id="rId18"/>
    <p:sldId id="262" r:id="rId19"/>
    <p:sldId id="290" r:id="rId20"/>
    <p:sldId id="291" r:id="rId21"/>
    <p:sldId id="294" r:id="rId22"/>
    <p:sldId id="295" r:id="rId23"/>
    <p:sldId id="296" r:id="rId24"/>
    <p:sldId id="293" r:id="rId25"/>
    <p:sldId id="272" r:id="rId26"/>
    <p:sldId id="271" r:id="rId27"/>
  </p:sldIdLst>
  <p:sldSz cx="9144000" cy="5143500" type="screen16x9"/>
  <p:notesSz cx="6797675" cy="9926638"/>
  <p:embeddedFontLs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Raleway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11D7C3-1BC0-4062-BE63-887D986E9BCF}">
          <p14:sldIdLst>
            <p14:sldId id="256"/>
            <p14:sldId id="280"/>
            <p14:sldId id="258"/>
            <p14:sldId id="259"/>
            <p14:sldId id="279"/>
            <p14:sldId id="281"/>
            <p14:sldId id="282"/>
            <p14:sldId id="286"/>
            <p14:sldId id="284"/>
            <p14:sldId id="287"/>
            <p14:sldId id="288"/>
            <p14:sldId id="289"/>
            <p14:sldId id="260"/>
            <p14:sldId id="257"/>
            <p14:sldId id="285"/>
            <p14:sldId id="276"/>
            <p14:sldId id="273"/>
            <p14:sldId id="262"/>
            <p14:sldId id="290"/>
            <p14:sldId id="291"/>
            <p14:sldId id="294"/>
            <p14:sldId id="295"/>
            <p14:sldId id="296"/>
            <p14:sldId id="293"/>
            <p14:sldId id="272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6898D-C73F-4B23-ACA8-3A693F73A9D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007B5B-74C0-4FAB-8A14-776F80C3A167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b="1" dirty="0"/>
            <a:t>Целевая аудитория</a:t>
          </a:r>
        </a:p>
      </dgm:t>
    </dgm:pt>
    <dgm:pt modelId="{BB36A111-88B9-4DB0-81B6-39FE408AA294}" type="parTrans" cxnId="{CAF11F2D-03C4-46CD-B22A-08968DF9CC31}">
      <dgm:prSet/>
      <dgm:spPr/>
      <dgm:t>
        <a:bodyPr/>
        <a:lstStyle/>
        <a:p>
          <a:endParaRPr lang="ru-RU"/>
        </a:p>
      </dgm:t>
    </dgm:pt>
    <dgm:pt modelId="{9563B02D-8936-4AC9-8DC8-4FB4F75BE30D}" type="sibTrans" cxnId="{CAF11F2D-03C4-46CD-B22A-08968DF9CC31}">
      <dgm:prSet/>
      <dgm:spPr/>
      <dgm:t>
        <a:bodyPr/>
        <a:lstStyle/>
        <a:p>
          <a:endParaRPr lang="ru-RU"/>
        </a:p>
      </dgm:t>
    </dgm:pt>
    <dgm:pt modelId="{B4674F4D-AC44-4A8B-A37F-EBFDF1CB2F04}">
      <dgm:prSet phldrT="[Текст]" custT="1"/>
      <dgm:spPr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</dgm:spPr>
      <dgm:t>
        <a:bodyPr/>
        <a:lstStyle/>
        <a:p>
          <a:endParaRPr lang="ru-RU" sz="1200" b="1" dirty="0">
            <a:solidFill>
              <a:srgbClr val="002060"/>
            </a:solidFill>
          </a:endParaRPr>
        </a:p>
      </dgm:t>
    </dgm:pt>
    <dgm:pt modelId="{D5EF1DE8-1D79-442C-B063-1E1BF2C1781D}" type="parTrans" cxnId="{CA6896C9-92DA-40D3-98CC-D99CC7E63BCA}">
      <dgm:prSet/>
      <dgm:spPr/>
      <dgm:t>
        <a:bodyPr/>
        <a:lstStyle/>
        <a:p>
          <a:endParaRPr lang="ru-RU"/>
        </a:p>
      </dgm:t>
    </dgm:pt>
    <dgm:pt modelId="{AF5B0D3E-FAEB-4C53-A3E4-5F7AF3027B80}" type="sibTrans" cxnId="{CA6896C9-92DA-40D3-98CC-D99CC7E63BCA}">
      <dgm:prSet/>
      <dgm:spPr/>
      <dgm:t>
        <a:bodyPr/>
        <a:lstStyle/>
        <a:p>
          <a:endParaRPr lang="ru-RU"/>
        </a:p>
      </dgm:t>
    </dgm:pt>
    <dgm:pt modelId="{36F8ABDB-AA0C-403E-B42C-851EAE1073AA}">
      <dgm:prSet phldrT="[Текст]" custT="1"/>
      <dgm:spPr>
        <a:blipFill rotWithShape="0">
          <a:blip xmlns:r="http://schemas.openxmlformats.org/officeDocument/2006/relationships" r:embed="rId2"/>
          <a:srcRect/>
          <a:stretch>
            <a:fillRect t="-2000" b="-2000"/>
          </a:stretch>
        </a:blipFill>
      </dgm:spPr>
      <dgm:t>
        <a:bodyPr/>
        <a:lstStyle/>
        <a:p>
          <a:endParaRPr lang="ru-RU" sz="1200" b="1" dirty="0">
            <a:solidFill>
              <a:srgbClr val="002060"/>
            </a:solidFill>
          </a:endParaRPr>
        </a:p>
      </dgm:t>
    </dgm:pt>
    <dgm:pt modelId="{8958B7F6-EA5F-4C93-B1DE-D6AC373F8B1B}" type="parTrans" cxnId="{D67706F9-91C6-41B0-A8E8-CE3D241DE85F}">
      <dgm:prSet/>
      <dgm:spPr/>
      <dgm:t>
        <a:bodyPr/>
        <a:lstStyle/>
        <a:p>
          <a:endParaRPr lang="ru-RU"/>
        </a:p>
      </dgm:t>
    </dgm:pt>
    <dgm:pt modelId="{6A3255F7-1444-496F-B58E-B24CE305DF7D}" type="sibTrans" cxnId="{D67706F9-91C6-41B0-A8E8-CE3D241DE85F}">
      <dgm:prSet/>
      <dgm:spPr/>
      <dgm:t>
        <a:bodyPr/>
        <a:lstStyle/>
        <a:p>
          <a:endParaRPr lang="ru-RU"/>
        </a:p>
      </dgm:t>
    </dgm:pt>
    <dgm:pt modelId="{69D68D1B-E61A-4529-9361-C366F2F09993}">
      <dgm:prSet/>
      <dgm:spPr/>
      <dgm:t>
        <a:bodyPr/>
        <a:lstStyle/>
        <a:p>
          <a:endParaRPr lang="ru-RU"/>
        </a:p>
      </dgm:t>
    </dgm:pt>
    <dgm:pt modelId="{6EE78AB7-79F8-42B6-8B36-678F12979FC6}" type="parTrans" cxnId="{09B439E3-791C-475F-86EE-85D4E9FFE330}">
      <dgm:prSet/>
      <dgm:spPr/>
      <dgm:t>
        <a:bodyPr/>
        <a:lstStyle/>
        <a:p>
          <a:endParaRPr lang="ru-RU"/>
        </a:p>
      </dgm:t>
    </dgm:pt>
    <dgm:pt modelId="{3C68C652-A6B7-4360-8DBC-7B6F119AF667}" type="sibTrans" cxnId="{09B439E3-791C-475F-86EE-85D4E9FFE330}">
      <dgm:prSet/>
      <dgm:spPr/>
      <dgm:t>
        <a:bodyPr/>
        <a:lstStyle/>
        <a:p>
          <a:endParaRPr lang="ru-RU"/>
        </a:p>
      </dgm:t>
    </dgm:pt>
    <dgm:pt modelId="{9D2006BD-4107-4E5A-BEC0-48B13C13B415}">
      <dgm:prSet/>
      <dgm:spPr/>
      <dgm:t>
        <a:bodyPr/>
        <a:lstStyle/>
        <a:p>
          <a:endParaRPr lang="ru-RU"/>
        </a:p>
      </dgm:t>
    </dgm:pt>
    <dgm:pt modelId="{403F17DA-F767-40A2-9C8A-A17B109E413A}" type="parTrans" cxnId="{D8F8274F-B9E2-4B69-AE24-76175C4A1DE3}">
      <dgm:prSet/>
      <dgm:spPr/>
      <dgm:t>
        <a:bodyPr/>
        <a:lstStyle/>
        <a:p>
          <a:endParaRPr lang="ru-RU"/>
        </a:p>
      </dgm:t>
    </dgm:pt>
    <dgm:pt modelId="{BA89378D-398A-4653-9B70-2EA4A6120E1E}" type="sibTrans" cxnId="{D8F8274F-B9E2-4B69-AE24-76175C4A1DE3}">
      <dgm:prSet/>
      <dgm:spPr/>
      <dgm:t>
        <a:bodyPr/>
        <a:lstStyle/>
        <a:p>
          <a:endParaRPr lang="ru-RU"/>
        </a:p>
      </dgm:t>
    </dgm:pt>
    <dgm:pt modelId="{12D8B00F-0496-4BEF-8570-C3D5F81847F1}">
      <dgm:prSet/>
      <dgm:spPr/>
      <dgm:t>
        <a:bodyPr/>
        <a:lstStyle/>
        <a:p>
          <a:endParaRPr lang="ru-RU"/>
        </a:p>
      </dgm:t>
    </dgm:pt>
    <dgm:pt modelId="{5B88E521-8047-4283-83BA-F55CCF065C0A}" type="parTrans" cxnId="{A5B070D4-B6AF-4BC8-84D1-8C3F89FF1FD1}">
      <dgm:prSet/>
      <dgm:spPr/>
      <dgm:t>
        <a:bodyPr/>
        <a:lstStyle/>
        <a:p>
          <a:endParaRPr lang="ru-RU"/>
        </a:p>
      </dgm:t>
    </dgm:pt>
    <dgm:pt modelId="{4F1970B8-2489-457E-B94A-C6F7AD788676}" type="sibTrans" cxnId="{A5B070D4-B6AF-4BC8-84D1-8C3F89FF1FD1}">
      <dgm:prSet/>
      <dgm:spPr/>
      <dgm:t>
        <a:bodyPr/>
        <a:lstStyle/>
        <a:p>
          <a:endParaRPr lang="ru-RU"/>
        </a:p>
      </dgm:t>
    </dgm:pt>
    <dgm:pt modelId="{0559712C-B270-4AFE-9255-D99CA989AF95}">
      <dgm:prSet phldrT="[Текст]" custT="1"/>
      <dgm:spPr>
        <a:blipFill rotWithShape="0">
          <a:blip xmlns:r="http://schemas.openxmlformats.org/officeDocument/2006/relationships" r:embed="rId3"/>
          <a:srcRect/>
          <a:stretch>
            <a:fillRect l="-14000" r="-14000"/>
          </a:stretch>
        </a:blipFill>
      </dgm:spPr>
      <dgm:t>
        <a:bodyPr/>
        <a:lstStyle/>
        <a:p>
          <a:endParaRPr lang="ru-RU" sz="1400" b="1" dirty="0">
            <a:solidFill>
              <a:srgbClr val="002060"/>
            </a:solidFill>
          </a:endParaRPr>
        </a:p>
      </dgm:t>
    </dgm:pt>
    <dgm:pt modelId="{DE6E84BF-FD07-4B18-9DE9-262FCE99EE5F}" type="sibTrans" cxnId="{A9B6E1AA-B3F1-4FC3-8B61-81519034C4DC}">
      <dgm:prSet/>
      <dgm:spPr/>
      <dgm:t>
        <a:bodyPr/>
        <a:lstStyle/>
        <a:p>
          <a:endParaRPr lang="ru-RU"/>
        </a:p>
      </dgm:t>
    </dgm:pt>
    <dgm:pt modelId="{E73162B8-0524-401C-B292-1277459A38F6}" type="parTrans" cxnId="{A9B6E1AA-B3F1-4FC3-8B61-81519034C4DC}">
      <dgm:prSet/>
      <dgm:spPr/>
      <dgm:t>
        <a:bodyPr/>
        <a:lstStyle/>
        <a:p>
          <a:endParaRPr lang="ru-RU"/>
        </a:p>
      </dgm:t>
    </dgm:pt>
    <dgm:pt modelId="{649F40CD-0568-4259-AD81-7246A234607C}" type="pres">
      <dgm:prSet presAssocID="{8016898D-C73F-4B23-ACA8-3A693F73A9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2E2102-46E5-49DF-8E90-3A0A580E978B}" type="pres">
      <dgm:prSet presAssocID="{D3007B5B-74C0-4FAB-8A14-776F80C3A167}" presName="centerShape" presStyleLbl="node0" presStyleIdx="0" presStyleCnt="1" custScaleX="105041" custScaleY="99185" custLinFactNeighborX="1278" custLinFactNeighborY="-12899"/>
      <dgm:spPr/>
    </dgm:pt>
    <dgm:pt modelId="{890B7D65-889D-42AC-8AAC-ADEFD0CB9E21}" type="pres">
      <dgm:prSet presAssocID="{D5EF1DE8-1D79-442C-B063-1E1BF2C1781D}" presName="Name9" presStyleLbl="parChTrans1D2" presStyleIdx="0" presStyleCnt="3"/>
      <dgm:spPr/>
    </dgm:pt>
    <dgm:pt modelId="{58C3058E-FCE6-4EB3-B3EB-33C5562B98BB}" type="pres">
      <dgm:prSet presAssocID="{D5EF1DE8-1D79-442C-B063-1E1BF2C1781D}" presName="connTx" presStyleLbl="parChTrans1D2" presStyleIdx="0" presStyleCnt="3"/>
      <dgm:spPr/>
    </dgm:pt>
    <dgm:pt modelId="{10A8BF3B-8171-467F-8016-4FA4576DCD55}" type="pres">
      <dgm:prSet presAssocID="{B4674F4D-AC44-4A8B-A37F-EBFDF1CB2F04}" presName="node" presStyleLbl="node1" presStyleIdx="0" presStyleCnt="3" custScaleX="80073" custScaleY="83144" custRadScaleRad="108568" custRadScaleInc="3417">
        <dgm:presLayoutVars>
          <dgm:bulletEnabled val="1"/>
        </dgm:presLayoutVars>
      </dgm:prSet>
      <dgm:spPr/>
    </dgm:pt>
    <dgm:pt modelId="{17286249-A954-47AA-BDE4-48469439F17B}" type="pres">
      <dgm:prSet presAssocID="{E73162B8-0524-401C-B292-1277459A38F6}" presName="Name9" presStyleLbl="parChTrans1D2" presStyleIdx="1" presStyleCnt="3"/>
      <dgm:spPr/>
    </dgm:pt>
    <dgm:pt modelId="{2FCFEB75-D41E-49EE-A8A7-55A9E500AB9F}" type="pres">
      <dgm:prSet presAssocID="{E73162B8-0524-401C-B292-1277459A38F6}" presName="connTx" presStyleLbl="parChTrans1D2" presStyleIdx="1" presStyleCnt="3"/>
      <dgm:spPr/>
    </dgm:pt>
    <dgm:pt modelId="{2493C249-8298-40AC-9F98-9C9C08FF2E06}" type="pres">
      <dgm:prSet presAssocID="{0559712C-B270-4AFE-9255-D99CA989AF95}" presName="node" presStyleLbl="node1" presStyleIdx="1" presStyleCnt="3" custScaleX="78903" custScaleY="80808" custRadScaleRad="83941" custRadScaleInc="-26729">
        <dgm:presLayoutVars>
          <dgm:bulletEnabled val="1"/>
        </dgm:presLayoutVars>
      </dgm:prSet>
      <dgm:spPr/>
    </dgm:pt>
    <dgm:pt modelId="{6316A235-F9B1-4FE4-AF6B-CAD54357C06B}" type="pres">
      <dgm:prSet presAssocID="{8958B7F6-EA5F-4C93-B1DE-D6AC373F8B1B}" presName="Name9" presStyleLbl="parChTrans1D2" presStyleIdx="2" presStyleCnt="3"/>
      <dgm:spPr/>
    </dgm:pt>
    <dgm:pt modelId="{AEFE1305-284A-48C3-A19D-43572F16469E}" type="pres">
      <dgm:prSet presAssocID="{8958B7F6-EA5F-4C93-B1DE-D6AC373F8B1B}" presName="connTx" presStyleLbl="parChTrans1D2" presStyleIdx="2" presStyleCnt="3"/>
      <dgm:spPr/>
    </dgm:pt>
    <dgm:pt modelId="{BAE0300E-8AE9-44A6-AD82-C894E7A73566}" type="pres">
      <dgm:prSet presAssocID="{36F8ABDB-AA0C-403E-B42C-851EAE1073AA}" presName="node" presStyleLbl="node1" presStyleIdx="2" presStyleCnt="3" custScaleX="83608" custScaleY="81811" custRadScaleRad="48409" custRadScaleInc="-109125">
        <dgm:presLayoutVars>
          <dgm:bulletEnabled val="1"/>
        </dgm:presLayoutVars>
      </dgm:prSet>
      <dgm:spPr/>
    </dgm:pt>
  </dgm:ptLst>
  <dgm:cxnLst>
    <dgm:cxn modelId="{CD54F102-585E-493D-8961-82865AC0E4D4}" type="presOf" srcId="{8958B7F6-EA5F-4C93-B1DE-D6AC373F8B1B}" destId="{6316A235-F9B1-4FE4-AF6B-CAD54357C06B}" srcOrd="0" destOrd="0" presId="urn:microsoft.com/office/officeart/2005/8/layout/radial1"/>
    <dgm:cxn modelId="{6183DF0C-3440-4A5C-8C3C-CD2FC13886B7}" type="presOf" srcId="{8958B7F6-EA5F-4C93-B1DE-D6AC373F8B1B}" destId="{AEFE1305-284A-48C3-A19D-43572F16469E}" srcOrd="1" destOrd="0" presId="urn:microsoft.com/office/officeart/2005/8/layout/radial1"/>
    <dgm:cxn modelId="{CAF11F2D-03C4-46CD-B22A-08968DF9CC31}" srcId="{8016898D-C73F-4B23-ACA8-3A693F73A9DD}" destId="{D3007B5B-74C0-4FAB-8A14-776F80C3A167}" srcOrd="0" destOrd="0" parTransId="{BB36A111-88B9-4DB0-81B6-39FE408AA294}" sibTransId="{9563B02D-8936-4AC9-8DC8-4FB4F75BE30D}"/>
    <dgm:cxn modelId="{95A7D94B-8668-4AF8-8291-1185070EE199}" type="presOf" srcId="{D3007B5B-74C0-4FAB-8A14-776F80C3A167}" destId="{7A2E2102-46E5-49DF-8E90-3A0A580E978B}" srcOrd="0" destOrd="0" presId="urn:microsoft.com/office/officeart/2005/8/layout/radial1"/>
    <dgm:cxn modelId="{AC55D54E-42C0-4ED2-B0E4-925268F08C7E}" type="presOf" srcId="{8016898D-C73F-4B23-ACA8-3A693F73A9DD}" destId="{649F40CD-0568-4259-AD81-7246A234607C}" srcOrd="0" destOrd="0" presId="urn:microsoft.com/office/officeart/2005/8/layout/radial1"/>
    <dgm:cxn modelId="{D8F8274F-B9E2-4B69-AE24-76175C4A1DE3}" srcId="{8016898D-C73F-4B23-ACA8-3A693F73A9DD}" destId="{9D2006BD-4107-4E5A-BEC0-48B13C13B415}" srcOrd="2" destOrd="0" parTransId="{403F17DA-F767-40A2-9C8A-A17B109E413A}" sibTransId="{BA89378D-398A-4653-9B70-2EA4A6120E1E}"/>
    <dgm:cxn modelId="{EAAE3F57-285D-4941-803F-4A7FE909EFA1}" type="presOf" srcId="{0559712C-B270-4AFE-9255-D99CA989AF95}" destId="{2493C249-8298-40AC-9F98-9C9C08FF2E06}" srcOrd="0" destOrd="0" presId="urn:microsoft.com/office/officeart/2005/8/layout/radial1"/>
    <dgm:cxn modelId="{07AE9178-5E74-47C2-8243-23BA1CD4DE21}" type="presOf" srcId="{E73162B8-0524-401C-B292-1277459A38F6}" destId="{2FCFEB75-D41E-49EE-A8A7-55A9E500AB9F}" srcOrd="1" destOrd="0" presId="urn:microsoft.com/office/officeart/2005/8/layout/radial1"/>
    <dgm:cxn modelId="{C3483C7C-DF07-4A7B-AAC1-8E721AC5396E}" type="presOf" srcId="{E73162B8-0524-401C-B292-1277459A38F6}" destId="{17286249-A954-47AA-BDE4-48469439F17B}" srcOrd="0" destOrd="0" presId="urn:microsoft.com/office/officeart/2005/8/layout/radial1"/>
    <dgm:cxn modelId="{CF11117F-C4D7-44E6-BA5F-05EBD7951727}" type="presOf" srcId="{D5EF1DE8-1D79-442C-B063-1E1BF2C1781D}" destId="{890B7D65-889D-42AC-8AAC-ADEFD0CB9E21}" srcOrd="0" destOrd="0" presId="urn:microsoft.com/office/officeart/2005/8/layout/radial1"/>
    <dgm:cxn modelId="{23BBCAA8-B1DC-41E5-B8A2-AA061029083A}" type="presOf" srcId="{36F8ABDB-AA0C-403E-B42C-851EAE1073AA}" destId="{BAE0300E-8AE9-44A6-AD82-C894E7A73566}" srcOrd="0" destOrd="0" presId="urn:microsoft.com/office/officeart/2005/8/layout/radial1"/>
    <dgm:cxn modelId="{A9B6E1AA-B3F1-4FC3-8B61-81519034C4DC}" srcId="{D3007B5B-74C0-4FAB-8A14-776F80C3A167}" destId="{0559712C-B270-4AFE-9255-D99CA989AF95}" srcOrd="1" destOrd="0" parTransId="{E73162B8-0524-401C-B292-1277459A38F6}" sibTransId="{DE6E84BF-FD07-4B18-9DE9-262FCE99EE5F}"/>
    <dgm:cxn modelId="{CA6896C9-92DA-40D3-98CC-D99CC7E63BCA}" srcId="{D3007B5B-74C0-4FAB-8A14-776F80C3A167}" destId="{B4674F4D-AC44-4A8B-A37F-EBFDF1CB2F04}" srcOrd="0" destOrd="0" parTransId="{D5EF1DE8-1D79-442C-B063-1E1BF2C1781D}" sibTransId="{AF5B0D3E-FAEB-4C53-A3E4-5F7AF3027B80}"/>
    <dgm:cxn modelId="{A5B070D4-B6AF-4BC8-84D1-8C3F89FF1FD1}" srcId="{8016898D-C73F-4B23-ACA8-3A693F73A9DD}" destId="{12D8B00F-0496-4BEF-8570-C3D5F81847F1}" srcOrd="3" destOrd="0" parTransId="{5B88E521-8047-4283-83BA-F55CCF065C0A}" sibTransId="{4F1970B8-2489-457E-B94A-C6F7AD788676}"/>
    <dgm:cxn modelId="{09B439E3-791C-475F-86EE-85D4E9FFE330}" srcId="{8016898D-C73F-4B23-ACA8-3A693F73A9DD}" destId="{69D68D1B-E61A-4529-9361-C366F2F09993}" srcOrd="1" destOrd="0" parTransId="{6EE78AB7-79F8-42B6-8B36-678F12979FC6}" sibTransId="{3C68C652-A6B7-4360-8DBC-7B6F119AF667}"/>
    <dgm:cxn modelId="{D67706F9-91C6-41B0-A8E8-CE3D241DE85F}" srcId="{D3007B5B-74C0-4FAB-8A14-776F80C3A167}" destId="{36F8ABDB-AA0C-403E-B42C-851EAE1073AA}" srcOrd="2" destOrd="0" parTransId="{8958B7F6-EA5F-4C93-B1DE-D6AC373F8B1B}" sibTransId="{6A3255F7-1444-496F-B58E-B24CE305DF7D}"/>
    <dgm:cxn modelId="{11A7C1F9-749B-482F-8225-CA51456582BF}" type="presOf" srcId="{B4674F4D-AC44-4A8B-A37F-EBFDF1CB2F04}" destId="{10A8BF3B-8171-467F-8016-4FA4576DCD55}" srcOrd="0" destOrd="0" presId="urn:microsoft.com/office/officeart/2005/8/layout/radial1"/>
    <dgm:cxn modelId="{ADA339FB-9891-4F77-B70A-118BB67DDC92}" type="presOf" srcId="{D5EF1DE8-1D79-442C-B063-1E1BF2C1781D}" destId="{58C3058E-FCE6-4EB3-B3EB-33C5562B98BB}" srcOrd="1" destOrd="0" presId="urn:microsoft.com/office/officeart/2005/8/layout/radial1"/>
    <dgm:cxn modelId="{A4DE064C-4D09-4F3E-BACB-426DA091B706}" type="presParOf" srcId="{649F40CD-0568-4259-AD81-7246A234607C}" destId="{7A2E2102-46E5-49DF-8E90-3A0A580E978B}" srcOrd="0" destOrd="0" presId="urn:microsoft.com/office/officeart/2005/8/layout/radial1"/>
    <dgm:cxn modelId="{09720B6F-8AC2-4FD6-81BA-106842CFBA8D}" type="presParOf" srcId="{649F40CD-0568-4259-AD81-7246A234607C}" destId="{890B7D65-889D-42AC-8AAC-ADEFD0CB9E21}" srcOrd="1" destOrd="0" presId="urn:microsoft.com/office/officeart/2005/8/layout/radial1"/>
    <dgm:cxn modelId="{80E99FB3-1601-4889-888A-552E52B7B248}" type="presParOf" srcId="{890B7D65-889D-42AC-8AAC-ADEFD0CB9E21}" destId="{58C3058E-FCE6-4EB3-B3EB-33C5562B98BB}" srcOrd="0" destOrd="0" presId="urn:microsoft.com/office/officeart/2005/8/layout/radial1"/>
    <dgm:cxn modelId="{9EDD12F3-397C-4B7F-B50B-0E49DCC6BCD7}" type="presParOf" srcId="{649F40CD-0568-4259-AD81-7246A234607C}" destId="{10A8BF3B-8171-467F-8016-4FA4576DCD55}" srcOrd="2" destOrd="0" presId="urn:microsoft.com/office/officeart/2005/8/layout/radial1"/>
    <dgm:cxn modelId="{469D29F8-ADA8-48C3-B8C3-78805FDC2C99}" type="presParOf" srcId="{649F40CD-0568-4259-AD81-7246A234607C}" destId="{17286249-A954-47AA-BDE4-48469439F17B}" srcOrd="3" destOrd="0" presId="urn:microsoft.com/office/officeart/2005/8/layout/radial1"/>
    <dgm:cxn modelId="{48EDC678-54A8-45DC-B876-C74C2DD15550}" type="presParOf" srcId="{17286249-A954-47AA-BDE4-48469439F17B}" destId="{2FCFEB75-D41E-49EE-A8A7-55A9E500AB9F}" srcOrd="0" destOrd="0" presId="urn:microsoft.com/office/officeart/2005/8/layout/radial1"/>
    <dgm:cxn modelId="{5BC1A17F-6CFB-4B36-85FB-8036F44100BB}" type="presParOf" srcId="{649F40CD-0568-4259-AD81-7246A234607C}" destId="{2493C249-8298-40AC-9F98-9C9C08FF2E06}" srcOrd="4" destOrd="0" presId="urn:microsoft.com/office/officeart/2005/8/layout/radial1"/>
    <dgm:cxn modelId="{53EF852D-29E8-4382-A6BC-05330531206B}" type="presParOf" srcId="{649F40CD-0568-4259-AD81-7246A234607C}" destId="{6316A235-F9B1-4FE4-AF6B-CAD54357C06B}" srcOrd="5" destOrd="0" presId="urn:microsoft.com/office/officeart/2005/8/layout/radial1"/>
    <dgm:cxn modelId="{4B6AF843-323E-4843-8E94-2D285513C0D9}" type="presParOf" srcId="{6316A235-F9B1-4FE4-AF6B-CAD54357C06B}" destId="{AEFE1305-284A-48C3-A19D-43572F16469E}" srcOrd="0" destOrd="0" presId="urn:microsoft.com/office/officeart/2005/8/layout/radial1"/>
    <dgm:cxn modelId="{368EB767-D40F-4642-BB50-14F610A7ED35}" type="presParOf" srcId="{649F40CD-0568-4259-AD81-7246A234607C}" destId="{BAE0300E-8AE9-44A6-AD82-C894E7A73566}" srcOrd="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E2102-46E5-49DF-8E90-3A0A580E978B}">
      <dsp:nvSpPr>
        <dsp:cNvPr id="0" name=""/>
        <dsp:cNvSpPr/>
      </dsp:nvSpPr>
      <dsp:spPr>
        <a:xfrm>
          <a:off x="2387663" y="1340321"/>
          <a:ext cx="1444494" cy="136396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Целевая аудитория</a:t>
          </a:r>
        </a:p>
      </dsp:txBody>
      <dsp:txXfrm>
        <a:off x="2599204" y="1540069"/>
        <a:ext cx="1021412" cy="964468"/>
      </dsp:txXfrm>
    </dsp:sp>
    <dsp:sp modelId="{890B7D65-889D-42AC-8AAC-ADEFD0CB9E21}">
      <dsp:nvSpPr>
        <dsp:cNvPr id="0" name=""/>
        <dsp:cNvSpPr/>
      </dsp:nvSpPr>
      <dsp:spPr>
        <a:xfrm rot="16256309">
          <a:off x="3024125" y="1221544"/>
          <a:ext cx="19713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97139" y="20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117767" y="1236918"/>
        <a:ext cx="9856" cy="9856"/>
      </dsp:txXfrm>
    </dsp:sp>
    <dsp:sp modelId="{10A8BF3B-8171-467F-8016-4FA4576DCD55}">
      <dsp:nvSpPr>
        <dsp:cNvPr id="0" name=""/>
        <dsp:cNvSpPr/>
      </dsp:nvSpPr>
      <dsp:spPr>
        <a:xfrm>
          <a:off x="2583102" y="0"/>
          <a:ext cx="1101141" cy="114337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rgbClr val="002060"/>
            </a:solidFill>
          </a:endParaRPr>
        </a:p>
      </dsp:txBody>
      <dsp:txXfrm>
        <a:off x="2744360" y="167443"/>
        <a:ext cx="778625" cy="808486"/>
      </dsp:txXfrm>
    </dsp:sp>
    <dsp:sp modelId="{17286249-A954-47AA-BDE4-48469439F17B}">
      <dsp:nvSpPr>
        <dsp:cNvPr id="0" name=""/>
        <dsp:cNvSpPr/>
      </dsp:nvSpPr>
      <dsp:spPr>
        <a:xfrm rot="1816172">
          <a:off x="3698530" y="2455743"/>
          <a:ext cx="37763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377632" y="20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877906" y="2466605"/>
        <a:ext cx="18881" cy="18881"/>
      </dsp:txXfrm>
    </dsp:sp>
    <dsp:sp modelId="{2493C249-8298-40AC-9F98-9C9C08FF2E06}">
      <dsp:nvSpPr>
        <dsp:cNvPr id="0" name=""/>
        <dsp:cNvSpPr/>
      </dsp:nvSpPr>
      <dsp:spPr>
        <a:xfrm>
          <a:off x="3979253" y="2290702"/>
          <a:ext cx="1085051" cy="1111248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002060"/>
            </a:solidFill>
          </a:endParaRPr>
        </a:p>
      </dsp:txBody>
      <dsp:txXfrm>
        <a:off x="4138155" y="2453441"/>
        <a:ext cx="767247" cy="785770"/>
      </dsp:txXfrm>
    </dsp:sp>
    <dsp:sp modelId="{6316A235-F9B1-4FE4-AF6B-CAD54357C06B}">
      <dsp:nvSpPr>
        <dsp:cNvPr id="0" name=""/>
        <dsp:cNvSpPr/>
      </dsp:nvSpPr>
      <dsp:spPr>
        <a:xfrm rot="5304179">
          <a:off x="3090115" y="2723646"/>
          <a:ext cx="79830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79830" y="20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128034" y="2741953"/>
        <a:ext cx="3991" cy="3991"/>
      </dsp:txXfrm>
    </dsp:sp>
    <dsp:sp modelId="{BAE0300E-8AE9-44A6-AD82-C894E7A73566}">
      <dsp:nvSpPr>
        <dsp:cNvPr id="0" name=""/>
        <dsp:cNvSpPr/>
      </dsp:nvSpPr>
      <dsp:spPr>
        <a:xfrm>
          <a:off x="2571943" y="2783640"/>
          <a:ext cx="1149753" cy="1125041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rgbClr val="002060"/>
            </a:solidFill>
          </a:endParaRPr>
        </a:p>
      </dsp:txBody>
      <dsp:txXfrm>
        <a:off x="2740320" y="2948398"/>
        <a:ext cx="812999" cy="795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5543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29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spcFirstLastPara="1" wrap="square" lIns="91672" tIns="91672" rIns="91672" bIns="916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54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56221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1449899" y="409575"/>
            <a:ext cx="6244200" cy="0"/>
          </a:xfrm>
          <a:prstGeom prst="straightConnector1">
            <a:avLst/>
          </a:prstGeom>
          <a:noFill/>
          <a:ln w="76200" cap="flat" cmpd="sng">
            <a:solidFill>
              <a:srgbClr val="E04E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1449899" y="4733925"/>
            <a:ext cx="6244200" cy="0"/>
          </a:xfrm>
          <a:prstGeom prst="straightConnector1">
            <a:avLst/>
          </a:prstGeom>
          <a:noFill/>
          <a:ln w="76200" cap="flat" cmpd="sng">
            <a:solidFill>
              <a:srgbClr val="E04E3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406250" y="984400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  <a:defRPr sz="4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406242" y="2740975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394" y="409577"/>
            <a:ext cx="668831" cy="124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пись 1">
  <p:cSld name="CAPTION_ONLY_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632950"/>
            <a:ext cx="9144000" cy="505200"/>
          </a:xfrm>
          <a:prstGeom prst="rect">
            <a:avLst/>
          </a:prstGeom>
          <a:solidFill>
            <a:srgbClr val="C393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346867" y="4688750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42500" y="4754600"/>
            <a:ext cx="80880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4CCCC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77025" y="71345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77025" y="1623650"/>
            <a:ext cx="8316600" cy="30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0F00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37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2500" y="1267550"/>
            <a:ext cx="8029800" cy="3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42500" y="29122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51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">
  <p:cSld name="SECTION_TITLE_AND_DESCRIPTION_1_1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42500" y="291225"/>
            <a:ext cx="41661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346875" y="4364150"/>
            <a:ext cx="35355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751250" y="1118275"/>
            <a:ext cx="4213500" cy="3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04E39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 1">
  <p:cSld name="SECTION_TITLE_AND_DESCRIPTION_1_1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55625" y="1504000"/>
            <a:ext cx="42822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528975" y="2575900"/>
            <a:ext cx="35355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751250" y="1118275"/>
            <a:ext cx="4213500" cy="3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04E39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TITLE_AND_TWO_COLUMNS_1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253970" y="1267550"/>
            <a:ext cx="5816100" cy="3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253975" y="291225"/>
            <a:ext cx="431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42500" y="1267550"/>
            <a:ext cx="4033500" cy="3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464549" y="1267550"/>
            <a:ext cx="4033500" cy="3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42500" y="29122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4632950"/>
            <a:ext cx="9144000" cy="505200"/>
          </a:xfrm>
          <a:prstGeom prst="rect">
            <a:avLst/>
          </a:prstGeom>
          <a:solidFill>
            <a:srgbClr val="C393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42500" y="29122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 idx="2"/>
          </p:nvPr>
        </p:nvSpPr>
        <p:spPr>
          <a:xfrm>
            <a:off x="242500" y="4754600"/>
            <a:ext cx="80880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CAPTION_ONLY_1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56221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83100" y="1827775"/>
            <a:ext cx="6244200" cy="2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394" y="409577"/>
            <a:ext cx="668831" cy="124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42500" y="29122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EEE2D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vetisyan@kr-rk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910372" y="1395337"/>
            <a:ext cx="7323256" cy="235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Социальное предпринимательство:</a:t>
            </a:r>
            <a:br>
              <a:rPr lang="ru-RU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предпринимательские ниши для социального бизнеса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107288-4E09-4868-80F6-D286104933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pic>
        <p:nvPicPr>
          <p:cNvPr id="1026" name="Picture 2" descr="Картинки по запросу теплообмен петрозаводск">
            <a:extLst>
              <a:ext uri="{FF2B5EF4-FFF2-40B4-BE49-F238E27FC236}">
                <a16:creationId xmlns:a16="http://schemas.microsoft.com/office/drawing/2014/main" id="{6757F625-486B-4435-BF18-8F713962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6" y="939664"/>
            <a:ext cx="5470860" cy="1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F5555-F2EF-4434-9F85-03059C5E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587" y="3073383"/>
            <a:ext cx="5189560" cy="1305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B8E3BA-0F46-4112-A348-9B703FCC7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92" y="2792841"/>
            <a:ext cx="2682843" cy="18666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F8C9AF-1C89-4213-91AB-255A06D16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723" y="396746"/>
            <a:ext cx="2609385" cy="26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1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BBF972-DA55-4697-82B5-8F1D47D579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FC041B8-2461-4C1C-85E6-6D0A1087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35" y="482218"/>
            <a:ext cx="8574398" cy="635400"/>
          </a:xfrm>
        </p:spPr>
        <p:txBody>
          <a:bodyPr/>
          <a:lstStyle/>
          <a:p>
            <a:pPr algn="ctr"/>
            <a:r>
              <a:rPr lang="ru-RU" sz="2400" dirty="0"/>
              <a:t>Социальный предприниматель, которого мы ищем: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F98A37-B760-4157-96ED-2A1DAC032A6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14537" y="1353633"/>
            <a:ext cx="8514925" cy="30774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>- Удовлетворяет насущные потребности</a:t>
            </a:r>
            <a:br>
              <a:rPr lang="ru-RU" sz="2400" dirty="0"/>
            </a:br>
            <a:r>
              <a:rPr lang="ru-RU" sz="2400" dirty="0"/>
              <a:t>- Работает с низкодоходными и специальными группами</a:t>
            </a:r>
            <a:br>
              <a:rPr lang="ru-RU" sz="2400" dirty="0"/>
            </a:br>
            <a:r>
              <a:rPr lang="ru-RU" sz="2400" dirty="0"/>
              <a:t>- Цены соответствуют платежеспособному спросу</a:t>
            </a:r>
            <a:br>
              <a:rPr lang="ru-RU" sz="2400" dirty="0"/>
            </a:br>
            <a:r>
              <a:rPr lang="ru-RU" sz="2400" dirty="0"/>
              <a:t>- Минимизирует затраты на доставку до потребителя</a:t>
            </a:r>
            <a:br>
              <a:rPr lang="ru-RU" sz="2400" dirty="0"/>
            </a:br>
            <a:r>
              <a:rPr lang="ru-RU" sz="2400" dirty="0"/>
              <a:t>- Обеспечивает должный уровень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83591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578FCC-FE92-4379-AD9F-B3F8DA1A46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66640B-1F2B-410B-B90F-2BAD4137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00" y="291225"/>
            <a:ext cx="8604134" cy="890804"/>
          </a:xfrm>
        </p:spPr>
        <p:txBody>
          <a:bodyPr/>
          <a:lstStyle/>
          <a:p>
            <a:pPr algn="ctr"/>
            <a:r>
              <a:rPr lang="ru-RU" dirty="0"/>
              <a:t>Ожидаемые результаты от поддержки социального предпринимательства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4C1978D-4D0F-469F-9E23-2C3A45C49BF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28000" y="1557917"/>
            <a:ext cx="8088000" cy="25382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>- Удовлетворение потребностей населения</a:t>
            </a:r>
            <a:br>
              <a:rPr lang="ru-RU" sz="2400" dirty="0"/>
            </a:br>
            <a:r>
              <a:rPr lang="ru-RU" sz="2400" dirty="0"/>
              <a:t>- Заполнение мелких рыночных ниш</a:t>
            </a:r>
            <a:br>
              <a:rPr lang="ru-RU" sz="2400" dirty="0"/>
            </a:br>
            <a:r>
              <a:rPr lang="ru-RU" sz="2400" dirty="0"/>
              <a:t>- Смягчение или решение социальных проблем</a:t>
            </a:r>
            <a:br>
              <a:rPr lang="ru-RU" sz="2400" dirty="0"/>
            </a:br>
            <a:r>
              <a:rPr lang="ru-RU" sz="2400" dirty="0"/>
              <a:t>- Экономия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32658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0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В чем интерес для бизнеса?</a:t>
            </a:r>
            <a:endParaRPr sz="24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814500" y="555586"/>
            <a:ext cx="4087000" cy="402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800"/>
              <a:buNone/>
            </a:pPr>
            <a:endParaRPr lang="ru" sz="1800" dirty="0"/>
          </a:p>
          <a:p>
            <a:pPr marL="45085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800"/>
              <a:buFont typeface="Arial"/>
              <a:buChar char="●"/>
            </a:pPr>
            <a:r>
              <a:rPr lang="ru" sz="200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Высокий спрос на услуги на рынке</a:t>
            </a:r>
            <a:endParaRPr sz="200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800"/>
              <a:buFont typeface="Arial"/>
              <a:buChar char="●"/>
            </a:pPr>
            <a:r>
              <a:rPr lang="ru" sz="200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Низкое предложение</a:t>
            </a:r>
            <a:endParaRPr sz="200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800"/>
              <a:buFont typeface="Arial"/>
              <a:buChar char="●"/>
            </a:pPr>
            <a:r>
              <a:rPr lang="ru" sz="2000" b="1" u="none" strike="noStrike" cap="none" dirty="0">
                <a:solidFill>
                  <a:srgbClr val="E04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Поддержка государства</a:t>
            </a:r>
            <a:endParaRPr sz="2000" b="1" u="none" strike="noStrike" cap="none" dirty="0">
              <a:solidFill>
                <a:srgbClr val="E04E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800"/>
              <a:buFont typeface="Arial"/>
              <a:buChar char="●"/>
            </a:pPr>
            <a:r>
              <a:rPr lang="ru" sz="200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Признание общества</a:t>
            </a:r>
            <a:endParaRPr sz="200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1800"/>
              <a:buFont typeface="Arial"/>
              <a:buChar char="●"/>
            </a:pPr>
            <a:r>
              <a:rPr lang="ru" sz="200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Самореализация.</a:t>
            </a:r>
            <a:endParaRPr sz="200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E04E39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04E39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0" y="1309863"/>
            <a:ext cx="4532450" cy="383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0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798650" y="1279967"/>
            <a:ext cx="4166100" cy="256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3200" b="1" i="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Центр инноваций социальной сферы</a:t>
            </a:r>
            <a:endParaRPr sz="32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ECF613-AEB3-4E76-B453-9ADD15C5D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50" y="1501442"/>
            <a:ext cx="4054374" cy="19324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780960-2822-4572-AA61-539E33AC2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D49D28-0076-4E38-A15B-E15AF67D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1" y="380434"/>
            <a:ext cx="4166100" cy="615741"/>
          </a:xfrm>
        </p:spPr>
        <p:txBody>
          <a:bodyPr anchor="ctr"/>
          <a:lstStyle/>
          <a:p>
            <a:pPr algn="ctr"/>
            <a:r>
              <a:rPr lang="ru" sz="2800" dirty="0"/>
              <a:t>Услуги ЦИСС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9057C4-266A-4782-BC48-E9E9DD8293F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51249" y="291224"/>
            <a:ext cx="4295449" cy="4563273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/>
              <a:t>1. Консультационные услуги</a:t>
            </a:r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r>
              <a:rPr lang="ru-RU" sz="1800" i="1" dirty="0"/>
              <a:t>2. Проведение обучающих мероприятий</a:t>
            </a:r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r>
              <a:rPr lang="ru-RU" sz="1800" i="1" dirty="0"/>
              <a:t>3. Участие в </a:t>
            </a:r>
            <a:r>
              <a:rPr lang="ru-RU" sz="1800" i="1" dirty="0" err="1"/>
              <a:t>выставочно</a:t>
            </a:r>
            <a:r>
              <a:rPr lang="ru-RU" sz="1800" i="1" dirty="0"/>
              <a:t> - ярмарочных и </a:t>
            </a:r>
            <a:r>
              <a:rPr lang="ru-RU" sz="1800" i="1" dirty="0" err="1"/>
              <a:t>конгрессных</a:t>
            </a:r>
            <a:r>
              <a:rPr lang="ru-RU" sz="1800" i="1" dirty="0"/>
              <a:t> мероприятиях.</a:t>
            </a:r>
          </a:p>
          <a:p>
            <a:endParaRPr lang="ru-RU" dirty="0"/>
          </a:p>
        </p:txBody>
      </p:sp>
      <p:pic>
        <p:nvPicPr>
          <p:cNvPr id="7" name="Shape 77">
            <a:extLst>
              <a:ext uri="{FF2B5EF4-FFF2-40B4-BE49-F238E27FC236}">
                <a16:creationId xmlns:a16="http://schemas.microsoft.com/office/drawing/2014/main" id="{BBF57B77-6B21-4736-9176-50E61F7AA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209" y="1389903"/>
            <a:ext cx="4016983" cy="268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70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679817F-9660-4DDB-B11C-C84417CBE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471091"/>
              </p:ext>
            </p:extLst>
          </p:nvPr>
        </p:nvGraphicFramePr>
        <p:xfrm>
          <a:off x="1524000" y="10187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55ABB7-B7C2-4F49-9719-A61F3AD782C6}"/>
              </a:ext>
            </a:extLst>
          </p:cNvPr>
          <p:cNvSpPr/>
          <p:nvPr/>
        </p:nvSpPr>
        <p:spPr>
          <a:xfrm>
            <a:off x="6696545" y="3409718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b="1" dirty="0">
                <a:solidFill>
                  <a:srgbClr val="C00000"/>
                </a:solidFill>
              </a:rPr>
              <a:t>Продвижение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212032-5D8D-48A6-BC5E-F574F36FB834}"/>
              </a:ext>
            </a:extLst>
          </p:cNvPr>
          <p:cNvSpPr/>
          <p:nvPr/>
        </p:nvSpPr>
        <p:spPr>
          <a:xfrm>
            <a:off x="3755827" y="703018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b="1" dirty="0">
                <a:solidFill>
                  <a:srgbClr val="C00000"/>
                </a:solidFill>
              </a:rPr>
              <a:t>Сопровождение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D0D292-2E20-4B3F-9F8D-303F2980C2DC}"/>
              </a:ext>
            </a:extLst>
          </p:cNvPr>
          <p:cNvSpPr/>
          <p:nvPr/>
        </p:nvSpPr>
        <p:spPr>
          <a:xfrm>
            <a:off x="325200" y="3409718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b="1" dirty="0">
                <a:solidFill>
                  <a:srgbClr val="C00000"/>
                </a:solidFill>
              </a:rPr>
              <a:t>Информирование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F9F203-315F-482F-9C50-6B2A86347432}"/>
              </a:ext>
            </a:extLst>
          </p:cNvPr>
          <p:cNvSpPr/>
          <p:nvPr/>
        </p:nvSpPr>
        <p:spPr>
          <a:xfrm>
            <a:off x="6612208" y="1604411"/>
            <a:ext cx="2426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C00000"/>
                </a:solidFill>
              </a:rPr>
              <a:t>Консультирование 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A5B2702-C293-461E-B1A4-700C45CF94C7}"/>
              </a:ext>
            </a:extLst>
          </p:cNvPr>
          <p:cNvSpPr/>
          <p:nvPr/>
        </p:nvSpPr>
        <p:spPr>
          <a:xfrm>
            <a:off x="4020616" y="4774168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b="1" dirty="0">
                <a:solidFill>
                  <a:srgbClr val="C00000"/>
                </a:solidFill>
              </a:rPr>
              <a:t>Обучение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D644649-0693-4E08-9E77-5907CAB8F2DB}"/>
              </a:ext>
            </a:extLst>
          </p:cNvPr>
          <p:cNvGrpSpPr/>
          <p:nvPr/>
        </p:nvGrpSpPr>
        <p:grpSpPr>
          <a:xfrm>
            <a:off x="2703330" y="1713501"/>
            <a:ext cx="1119303" cy="1119303"/>
            <a:chOff x="1030594" y="1472348"/>
            <a:chExt cx="1119303" cy="1119303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2212CA04-A51A-4281-BB61-E1CFF8752B3A}"/>
                </a:ext>
              </a:extLst>
            </p:cNvPr>
            <p:cNvSpPr/>
            <p:nvPr/>
          </p:nvSpPr>
          <p:spPr>
            <a:xfrm>
              <a:off x="1030594" y="1472348"/>
              <a:ext cx="1119303" cy="1119303"/>
            </a:xfrm>
            <a:prstGeom prst="ellipse">
              <a:avLst/>
            </a:prstGeom>
            <a:blipFill rotWithShape="0">
              <a:blip r:embed="rId8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>
              <a:extLst>
                <a:ext uri="{FF2B5EF4-FFF2-40B4-BE49-F238E27FC236}">
                  <a16:creationId xmlns:a16="http://schemas.microsoft.com/office/drawing/2014/main" id="{C3494F92-FC60-4BAE-A9B0-06A6A35B793F}"/>
                </a:ext>
              </a:extLst>
            </p:cNvPr>
            <p:cNvSpPr txBox="1"/>
            <p:nvPr/>
          </p:nvSpPr>
          <p:spPr>
            <a:xfrm>
              <a:off x="1194512" y="1636266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2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65F3913-DC4D-478B-B65E-1A6804F97A83}"/>
              </a:ext>
            </a:extLst>
          </p:cNvPr>
          <p:cNvGrpSpPr/>
          <p:nvPr/>
        </p:nvGrpSpPr>
        <p:grpSpPr>
          <a:xfrm>
            <a:off x="2699508" y="3081487"/>
            <a:ext cx="2546184" cy="1435921"/>
            <a:chOff x="866368" y="163918"/>
            <a:chExt cx="2546184" cy="1435921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6C34C42-D4F6-41C0-90EB-8EB949F5AD36}"/>
                </a:ext>
              </a:extLst>
            </p:cNvPr>
            <p:cNvSpPr/>
            <p:nvPr/>
          </p:nvSpPr>
          <p:spPr>
            <a:xfrm>
              <a:off x="866368" y="480536"/>
              <a:ext cx="1119303" cy="1119303"/>
            </a:xfrm>
            <a:prstGeom prst="ellipse">
              <a:avLst/>
            </a:prstGeom>
            <a:blipFill rotWithShape="0">
              <a:blip r:embed="rId9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Овал 4">
              <a:extLst>
                <a:ext uri="{FF2B5EF4-FFF2-40B4-BE49-F238E27FC236}">
                  <a16:creationId xmlns:a16="http://schemas.microsoft.com/office/drawing/2014/main" id="{943A7949-084F-425B-BB39-11A433B54FBC}"/>
                </a:ext>
              </a:extLst>
            </p:cNvPr>
            <p:cNvSpPr txBox="1"/>
            <p:nvPr/>
          </p:nvSpPr>
          <p:spPr>
            <a:xfrm>
              <a:off x="2621085" y="163918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2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35A2655-1A9F-4526-AC1F-11410A0927BC}"/>
              </a:ext>
            </a:extLst>
          </p:cNvPr>
          <p:cNvGrpSpPr/>
          <p:nvPr/>
        </p:nvGrpSpPr>
        <p:grpSpPr>
          <a:xfrm>
            <a:off x="5328987" y="1604411"/>
            <a:ext cx="1119303" cy="1119303"/>
            <a:chOff x="2457167" y="0"/>
            <a:chExt cx="1119303" cy="1119303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74D9F9E0-D45E-4839-B373-9AAB09C856FC}"/>
                </a:ext>
              </a:extLst>
            </p:cNvPr>
            <p:cNvSpPr/>
            <p:nvPr/>
          </p:nvSpPr>
          <p:spPr>
            <a:xfrm>
              <a:off x="2457167" y="0"/>
              <a:ext cx="1119303" cy="1119303"/>
            </a:xfrm>
            <a:prstGeom prst="ellipse">
              <a:avLst/>
            </a:prstGeom>
            <a:blipFill rotWithShape="0">
              <a:blip r:embed="rId10"/>
              <a:srcRect/>
              <a:stretch>
                <a:fillRect l="-11000" r="-1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Овал 4">
              <a:extLst>
                <a:ext uri="{FF2B5EF4-FFF2-40B4-BE49-F238E27FC236}">
                  <a16:creationId xmlns:a16="http://schemas.microsoft.com/office/drawing/2014/main" id="{17F17ABB-4741-45FF-A1A5-AE9F85625BCE}"/>
                </a:ext>
              </a:extLst>
            </p:cNvPr>
            <p:cNvSpPr txBox="1"/>
            <p:nvPr/>
          </p:nvSpPr>
          <p:spPr>
            <a:xfrm>
              <a:off x="2621085" y="163918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2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CD30B9A-76CA-4F92-9F9C-7800A03FF036}"/>
              </a:ext>
            </a:extLst>
          </p:cNvPr>
          <p:cNvSpPr/>
          <p:nvPr/>
        </p:nvSpPr>
        <p:spPr>
          <a:xfrm>
            <a:off x="551367" y="1719280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b="1" dirty="0">
                <a:solidFill>
                  <a:srgbClr val="C00000"/>
                </a:solidFill>
              </a:rPr>
              <a:t>Популяризация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95C57FA-BA42-463B-AAE1-FEF14AE5C55D}"/>
              </a:ext>
            </a:extLst>
          </p:cNvPr>
          <p:cNvSpPr/>
          <p:nvPr/>
        </p:nvSpPr>
        <p:spPr>
          <a:xfrm>
            <a:off x="1951138" y="95122"/>
            <a:ext cx="5447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A80000"/>
                </a:solidFill>
              </a:rPr>
              <a:t>Стратегические направления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FF1A03-2D80-4CAF-A5CF-E3DB6BED22FE}"/>
              </a:ext>
            </a:extLst>
          </p:cNvPr>
          <p:cNvCxnSpPr/>
          <p:nvPr/>
        </p:nvCxnSpPr>
        <p:spPr>
          <a:xfrm flipH="1" flipV="1">
            <a:off x="3755827" y="2559796"/>
            <a:ext cx="223839" cy="22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705AF43-5553-43C9-8720-71D93D969B78}"/>
              </a:ext>
            </a:extLst>
          </p:cNvPr>
          <p:cNvCxnSpPr>
            <a:endCxn id="45" idx="3"/>
          </p:cNvCxnSpPr>
          <p:nvPr/>
        </p:nvCxnSpPr>
        <p:spPr>
          <a:xfrm flipV="1">
            <a:off x="5245692" y="2559796"/>
            <a:ext cx="247213" cy="163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AA0575E-2912-4502-8C13-317C426B1378}"/>
              </a:ext>
            </a:extLst>
          </p:cNvPr>
          <p:cNvCxnSpPr/>
          <p:nvPr/>
        </p:nvCxnSpPr>
        <p:spPr>
          <a:xfrm>
            <a:off x="3979666" y="33797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3F948AF-F5FC-4F72-94BB-2829EF615537}"/>
              </a:ext>
            </a:extLst>
          </p:cNvPr>
          <p:cNvCxnSpPr/>
          <p:nvPr/>
        </p:nvCxnSpPr>
        <p:spPr>
          <a:xfrm>
            <a:off x="3979666" y="3474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E923508-8957-4611-AAB7-A049C2A93685}"/>
              </a:ext>
            </a:extLst>
          </p:cNvPr>
          <p:cNvCxnSpPr>
            <a:cxnSpLocks/>
            <a:endCxn id="37" idx="7"/>
          </p:cNvCxnSpPr>
          <p:nvPr/>
        </p:nvCxnSpPr>
        <p:spPr>
          <a:xfrm flipH="1">
            <a:off x="3654893" y="3398105"/>
            <a:ext cx="324773" cy="163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0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52775" y="721112"/>
            <a:ext cx="8838450" cy="84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/>
              <a:t>Мероприятия ЦИСС</a:t>
            </a:r>
            <a:endParaRPr sz="28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52775" y="1905600"/>
            <a:ext cx="2813400" cy="2778300"/>
          </a:xfrm>
          <a:prstGeom prst="flowChartAlternateProcess">
            <a:avLst/>
          </a:prstGeom>
          <a:solidFill>
            <a:srgbClr val="E04E39"/>
          </a:solidFill>
          <a:ln>
            <a:noFill/>
          </a:ln>
          <a:effectLst>
            <a:reflection stA="57000" endPos="1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152775" y="2394350"/>
            <a:ext cx="2813400" cy="22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>
                <a:solidFill>
                  <a:schemeClr val="lt1"/>
                </a:solidFill>
              </a:rPr>
              <a:t>2 </a:t>
            </a: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АКСЕЛЕРАЦИОННЫЕ ПРОГРАММЫ</a:t>
            </a:r>
            <a:endParaRPr lang="ru-RU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3193037" y="1905612"/>
            <a:ext cx="2813400" cy="2824200"/>
          </a:xfrm>
          <a:prstGeom prst="flowChartAlternateProcess">
            <a:avLst/>
          </a:prstGeom>
          <a:solidFill>
            <a:srgbClr val="E04E39"/>
          </a:solidFill>
          <a:ln>
            <a:noFill/>
          </a:ln>
          <a:effectLst>
            <a:reflection stA="57000" endPos="1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3193037" y="2394350"/>
            <a:ext cx="2813400" cy="202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sz="1600" b="1" dirty="0">
                <a:solidFill>
                  <a:schemeClr val="lt1"/>
                </a:solidFill>
              </a:rPr>
              <a:t>Курсы повышения квалификации</a:t>
            </a:r>
          </a:p>
        </p:txBody>
      </p:sp>
      <p:sp>
        <p:nvSpPr>
          <p:cNvPr id="240" name="Shape 240"/>
          <p:cNvSpPr/>
          <p:nvPr/>
        </p:nvSpPr>
        <p:spPr>
          <a:xfrm>
            <a:off x="6177825" y="1905612"/>
            <a:ext cx="2813400" cy="2824200"/>
          </a:xfrm>
          <a:prstGeom prst="flowChartAlternateProcess">
            <a:avLst/>
          </a:prstGeom>
          <a:solidFill>
            <a:srgbClr val="E04E39"/>
          </a:solidFill>
          <a:ln>
            <a:noFill/>
          </a:ln>
          <a:effectLst>
            <a:reflection stA="57000" endPos="1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6177825" y="2394350"/>
            <a:ext cx="2813400" cy="22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ФОРУМ ПО СОЦИАЛЬНОМУ ПРЕДПРИНИМАТЕЛЬСТВУ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1400"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Торжественное награждение победителей регионального этапа </a:t>
            </a:r>
            <a:r>
              <a:rPr lang="ru-RU" sz="14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«Лучший социальный проект года – 2020»</a:t>
            </a:r>
            <a:endParaRPr sz="1400" b="1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1146075" y="2000750"/>
            <a:ext cx="82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158600" y="2000750"/>
            <a:ext cx="82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7171125" y="2000750"/>
            <a:ext cx="82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0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42500" y="202028"/>
            <a:ext cx="8544661" cy="41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000"/>
              <a:buFont typeface="Arial"/>
              <a:buNone/>
            </a:pPr>
            <a:r>
              <a:rPr lang="ru" sz="2000" b="1" i="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Субсидия социальным предпринимателям 2019 год.</a:t>
            </a:r>
            <a:endParaRPr sz="20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356839" y="714738"/>
            <a:ext cx="4215161" cy="389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350" b="1" i="0" u="none" strike="noStrike" cap="none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 возмещение части следующих затрат:</a:t>
            </a:r>
            <a:endParaRPr sz="1350" b="1" i="0" u="none" strike="noStrike" cap="none" dirty="0">
              <a:solidFill>
                <a:schemeClr val="dk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50" dirty="0"/>
              <a:t>на оплату </a:t>
            </a:r>
            <a:r>
              <a:rPr lang="ru-RU" sz="1350" b="1" dirty="0"/>
              <a:t>аренды</a:t>
            </a:r>
            <a:r>
              <a:rPr lang="ru-RU" sz="1350" dirty="0"/>
              <a:t> нежилого помещения, коммунальных услуг, услуг электроснабжения;</a:t>
            </a: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50" dirty="0"/>
              <a:t>на </a:t>
            </a:r>
            <a:r>
              <a:rPr lang="ru-RU" sz="1350" b="1" dirty="0"/>
              <a:t>приобретение оборудования</a:t>
            </a:r>
            <a:r>
              <a:rPr lang="ru-RU" sz="1350" dirty="0"/>
              <a:t>, оргтехники, комплектующих, мебели, материалов, инвентаря, инструментов для осуществления предпринимательской деятельности;</a:t>
            </a: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50" dirty="0"/>
              <a:t>на изготовление и (или) приобретение </a:t>
            </a:r>
            <a:r>
              <a:rPr lang="ru-RU" sz="1350" b="1" dirty="0"/>
              <a:t>рекламной продукции </a:t>
            </a:r>
            <a:r>
              <a:rPr lang="ru-RU" sz="1350" dirty="0"/>
              <a:t>(визитки, брошюры, буклеты, афиши, вывески);</a:t>
            </a: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50" dirty="0"/>
              <a:t>на прохождение </a:t>
            </a:r>
            <a:r>
              <a:rPr lang="ru-RU" sz="1350" b="1" dirty="0"/>
              <a:t>обучающих курсов </a:t>
            </a:r>
            <a:r>
              <a:rPr lang="ru-RU" sz="1350" dirty="0"/>
              <a:t>по соответствующему виду деятельности;</a:t>
            </a: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50" dirty="0"/>
              <a:t>на 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антисептических средств</a:t>
            </a:r>
            <a:r>
              <a:rPr lang="ru-RU" sz="1350" dirty="0"/>
              <a:t>, бактерицидных облучателей, на оплату услуг  по дезинфекции.</a:t>
            </a: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04E39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4572000" y="711741"/>
            <a:ext cx="4311805" cy="3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Следующим категориям: </a:t>
            </a:r>
            <a:endParaRPr sz="1400" b="1" i="0" u="none" strike="noStrike" cap="none" dirty="0">
              <a:solidFill>
                <a:schemeClr val="dk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indent="-317500">
              <a:lnSpc>
                <a:spcPct val="100000"/>
              </a:lnSpc>
              <a:spcBef>
                <a:spcPts val="1200"/>
              </a:spcBef>
              <a:buSzPts val="1400"/>
              <a:buFont typeface="Wingdings" panose="05000000000000000000" pitchFamily="2" charset="2"/>
              <a:buChar char="Ø"/>
            </a:pPr>
            <a:r>
              <a:rPr lang="ru-RU" sz="1400" dirty="0"/>
              <a:t>образование в области спорта и отдыха</a:t>
            </a:r>
          </a:p>
          <a:p>
            <a:pPr lvl="0" indent="-317500">
              <a:lnSpc>
                <a:spcPct val="100000"/>
              </a:lnSpc>
              <a:spcBef>
                <a:spcPts val="1200"/>
              </a:spcBef>
              <a:buSzPts val="1400"/>
              <a:buFont typeface="Wingdings" panose="05000000000000000000" pitchFamily="2" charset="2"/>
              <a:buChar char="Ø"/>
            </a:pPr>
            <a:r>
              <a:rPr lang="ru-RU" sz="1400" dirty="0"/>
              <a:t>дошкольное образование</a:t>
            </a:r>
          </a:p>
          <a:p>
            <a:pPr lvl="0" indent="-317500">
              <a:lnSpc>
                <a:spcPct val="100000"/>
              </a:lnSpc>
              <a:spcBef>
                <a:spcPts val="1200"/>
              </a:spcBef>
              <a:buSzPts val="1400"/>
              <a:buFont typeface="Wingdings" panose="05000000000000000000" pitchFamily="2" charset="2"/>
              <a:buChar char="Ø"/>
            </a:pPr>
            <a:r>
              <a:rPr lang="ru-RU" sz="1400" dirty="0"/>
              <a:t>стирка и химическая чистка текстильных и меховых изделий</a:t>
            </a:r>
          </a:p>
          <a:p>
            <a:pPr lvl="0" indent="-317500">
              <a:lnSpc>
                <a:spcPct val="100000"/>
              </a:lnSpc>
              <a:spcBef>
                <a:spcPts val="1200"/>
              </a:spcBef>
              <a:buSzPts val="1400"/>
              <a:buFont typeface="Wingdings" panose="05000000000000000000" pitchFamily="2" charset="2"/>
              <a:buChar char="Ø"/>
            </a:pPr>
            <a:r>
              <a:rPr lang="ru-RU" sz="1400" dirty="0"/>
              <a:t>услуги парикмахерских и салонов красоты</a:t>
            </a:r>
          </a:p>
          <a:p>
            <a:pPr lvl="0" indent="-317500">
              <a:lnSpc>
                <a:spcPct val="100000"/>
              </a:lnSpc>
              <a:spcBef>
                <a:spcPts val="1200"/>
              </a:spcBef>
              <a:buSzPts val="1400"/>
              <a:buFont typeface="Wingdings" panose="05000000000000000000" pitchFamily="2" charset="2"/>
              <a:buChar char="Ø"/>
            </a:pPr>
            <a:r>
              <a:rPr lang="ru-RU" sz="1400" dirty="0"/>
              <a:t>уход за престарелыми и инвалидами с обеспечением проживания</a:t>
            </a:r>
          </a:p>
          <a:p>
            <a:pPr lvl="0" indent="-317500">
              <a:lnSpc>
                <a:spcPct val="100000"/>
              </a:lnSpc>
              <a:spcBef>
                <a:spcPts val="1200"/>
              </a:spcBef>
              <a:buSzPts val="1400"/>
              <a:buFont typeface="Wingdings" panose="05000000000000000000" pitchFamily="2" charset="2"/>
              <a:buChar char="Ø"/>
            </a:pPr>
            <a:r>
              <a:rPr lang="ru-RU" sz="1400" dirty="0"/>
              <a:t>услуги в сфере информационных технологий</a:t>
            </a:r>
            <a:r>
              <a:rPr lang="ru" sz="1400" dirty="0"/>
              <a:t>.</a:t>
            </a:r>
            <a:endParaRPr sz="1400"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04E39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9E57B7-A28A-44EF-9040-CEBDD3EC66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A3E183-C9D8-4102-A8DE-EABF5F70A8F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300E37-546F-4298-8151-F074856D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49" y="862478"/>
            <a:ext cx="7504650" cy="2914068"/>
          </a:xfrm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РАЗМЕР СУБСИДИИ СОСТАВЛЯЕТ НЕ БОЛЕЕ </a:t>
            </a:r>
            <a:r>
              <a:rPr lang="ru-RU" sz="2800" dirty="0">
                <a:solidFill>
                  <a:srgbClr val="FF0000"/>
                </a:solidFill>
              </a:rPr>
              <a:t>1 500 000 РУБЛЕЙ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НА ОДНОГО ПОЛУЧАТЕЛЯ СУБСИДИИ И НЕ БОЛЕЕ </a:t>
            </a:r>
            <a:r>
              <a:rPr lang="ru-RU" sz="2800" dirty="0">
                <a:solidFill>
                  <a:srgbClr val="FF0000"/>
                </a:solidFill>
              </a:rPr>
              <a:t>90 %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 ОТ ПРОИЗВЕДЕННЫХ ЗАТРАТ</a:t>
            </a:r>
            <a:r>
              <a:rPr lang="ru-RU" sz="16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94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FC28BE-830E-4579-8EF3-CE0B5F7A12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142BE39-DFE3-4557-B5ED-1CA07167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587297"/>
            <a:ext cx="8397008" cy="3868955"/>
          </a:xfrm>
        </p:spPr>
        <p:txBody>
          <a:bodyPr/>
          <a:lstStyle/>
          <a:p>
            <a:pPr algn="ctr"/>
            <a:r>
              <a:rPr lang="ru-RU" sz="280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СОЦИАЛЬНОЕ ПРЕДПРИНИМАТЕЛЬСТВО?</a:t>
            </a:r>
            <a:br>
              <a:rPr lang="ru-RU" sz="280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преимущества</a:t>
            </a:r>
            <a:br>
              <a:rPr lang="ru-RU" sz="2800" b="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виды поддержки</a:t>
            </a:r>
            <a:br>
              <a:rPr lang="ru-RU" sz="2800" b="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  <a:br>
              <a:rPr lang="ru-RU" sz="2800" b="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ЦИСС Карелии</a:t>
            </a:r>
          </a:p>
        </p:txBody>
      </p:sp>
    </p:spTree>
    <p:extLst>
      <p:ext uri="{BB962C8B-B14F-4D97-AF65-F5344CB8AC3E}">
        <p14:creationId xmlns:p14="http://schemas.microsoft.com/office/powerpoint/2010/main" val="240622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D97E5A-A40E-46FC-A9A8-7CE12F6575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785C0B-3246-43F6-B002-7AF4F6E3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00" y="291225"/>
            <a:ext cx="8678762" cy="3811852"/>
          </a:xfrm>
        </p:spPr>
        <p:txBody>
          <a:bodyPr anchor="ctr"/>
          <a:lstStyle/>
          <a:p>
            <a:pPr algn="ctr"/>
            <a:r>
              <a:rPr lang="ru-RU" sz="3200" dirty="0"/>
              <a:t>РЕЕСТР СОЦИАЛЬНЫХ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6971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780960-2822-4572-AA61-539E33AC2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D49D28-0076-4E38-A15B-E15AF67D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2" y="2263879"/>
            <a:ext cx="4166100" cy="615741"/>
          </a:xfrm>
        </p:spPr>
        <p:txBody>
          <a:bodyPr anchor="ctr"/>
          <a:lstStyle/>
          <a:p>
            <a:pPr algn="ctr"/>
            <a:r>
              <a:rPr lang="ru-RU" sz="2800" dirty="0"/>
              <a:t>ШАГ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9057C4-266A-4782-BC48-E9E9DD8293F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51249" y="291224"/>
            <a:ext cx="4295449" cy="4563273"/>
          </a:xfrm>
        </p:spPr>
        <p:txBody>
          <a:bodyPr/>
          <a:lstStyle/>
          <a:p>
            <a:pPr marL="152400" indent="0" algn="ctr">
              <a:buNone/>
            </a:pPr>
            <a:r>
              <a:rPr lang="ru-RU" sz="2000" b="1" i="1" dirty="0">
                <a:solidFill>
                  <a:schemeClr val="tx1">
                    <a:lumMod val="50000"/>
                  </a:schemeClr>
                </a:solidFill>
              </a:rPr>
              <a:t>Выбрать категорию социального предприятия (описание социальной проблематики), точнее всего отражающую деятельность вашей организации/ИП </a:t>
            </a:r>
          </a:p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70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780960-2822-4572-AA61-539E33AC2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D49D28-0076-4E38-A15B-E15AF67D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2" y="2263879"/>
            <a:ext cx="4166100" cy="615741"/>
          </a:xfrm>
        </p:spPr>
        <p:txBody>
          <a:bodyPr anchor="ctr"/>
          <a:lstStyle/>
          <a:p>
            <a:pPr algn="ctr"/>
            <a:r>
              <a:rPr lang="ru-RU" sz="2800" dirty="0"/>
              <a:t>ШАГ 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9057C4-266A-4782-BC48-E9E9DD8293F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51249" y="291224"/>
            <a:ext cx="4295449" cy="4563273"/>
          </a:xfrm>
        </p:spPr>
        <p:txBody>
          <a:bodyPr/>
          <a:lstStyle/>
          <a:p>
            <a:pPr marL="152400" indent="0" algn="ctr">
              <a:buNone/>
            </a:pPr>
            <a:r>
              <a:rPr lang="ru-RU" sz="2000" b="1" i="1" dirty="0">
                <a:solidFill>
                  <a:schemeClr val="tx1">
                    <a:lumMod val="50000"/>
                  </a:schemeClr>
                </a:solidFill>
              </a:rPr>
              <a:t>Подготовить комплект документов, соответствующий вашей категории социального предприятия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7581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780960-2822-4572-AA61-539E33AC2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D49D28-0076-4E38-A15B-E15AF67D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2" y="2263879"/>
            <a:ext cx="4166100" cy="615741"/>
          </a:xfrm>
        </p:spPr>
        <p:txBody>
          <a:bodyPr anchor="ctr"/>
          <a:lstStyle/>
          <a:p>
            <a:pPr algn="ctr"/>
            <a:r>
              <a:rPr lang="ru-RU" sz="2800" dirty="0"/>
              <a:t>ШАГ 3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9057C4-266A-4782-BC48-E9E9DD8293F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51249" y="291224"/>
            <a:ext cx="4295449" cy="4563273"/>
          </a:xfrm>
        </p:spPr>
        <p:txBody>
          <a:bodyPr/>
          <a:lstStyle/>
          <a:p>
            <a:pPr marL="152400" indent="0" algn="ctr">
              <a:buNone/>
            </a:pPr>
            <a:r>
              <a:rPr lang="ru-RU" sz="18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Направить документы в Уполномоченный орган:</a:t>
            </a:r>
          </a:p>
          <a:p>
            <a:pPr marL="152400" indent="0" algn="ctr">
              <a:buNone/>
            </a:pPr>
            <a:endParaRPr lang="ru-RU" sz="1800" b="1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81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непосредственно в Уполномоченный орган (очно).</a:t>
            </a:r>
          </a:p>
          <a:p>
            <a:pPr marL="4381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через организации, образующие инфраструктуру поддержки МСП (Центры «Мой бизнес»).</a:t>
            </a:r>
          </a:p>
          <a:p>
            <a:pPr marL="4381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направив заказное письмо.</a:t>
            </a:r>
          </a:p>
          <a:p>
            <a:pPr marL="4381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форме электронных документов, подписанных ЭЦП.</a:t>
            </a:r>
          </a:p>
          <a:p>
            <a:pPr marL="4381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через МФЦ или местную администрацию (если в субъекте РФ </a:t>
            </a:r>
          </a:p>
          <a:p>
            <a:pPr marL="15240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23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6A3153-DC93-40AC-8EDB-7A9099EAE4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34FA15-380F-4674-843F-A773C936149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1980F7-20EE-4D08-8D00-1CC8AA09C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5" t="60704" r="31104" b="14725"/>
          <a:stretch/>
        </p:blipFill>
        <p:spPr>
          <a:xfrm>
            <a:off x="303183" y="1547187"/>
            <a:ext cx="8537633" cy="19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/>
              <a:t>25</a:t>
            </a:fld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1585332" y="1354486"/>
            <a:ext cx="5973336" cy="3076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ru" sz="2000" b="1" dirty="0">
              <a:solidFill>
                <a:srgbClr val="E04E39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 b="1" dirty="0">
                <a:solidFill>
                  <a:srgbClr val="E04E39"/>
                </a:solidFill>
              </a:rPr>
              <a:t>Центр инноваций </a:t>
            </a:r>
            <a:r>
              <a:rPr lang="ru-RU" sz="2000" b="1" dirty="0">
                <a:solidFill>
                  <a:srgbClr val="E04E39"/>
                </a:solidFill>
              </a:rPr>
              <a:t>в </a:t>
            </a:r>
            <a:r>
              <a:rPr lang="ru" sz="2000" b="1" dirty="0">
                <a:solidFill>
                  <a:srgbClr val="E04E39"/>
                </a:solidFill>
              </a:rPr>
              <a:t>социальной сфер</a:t>
            </a:r>
            <a:r>
              <a:rPr lang="ru-RU" sz="2000" b="1" dirty="0">
                <a:solidFill>
                  <a:srgbClr val="E04E39"/>
                </a:solidFill>
              </a:rPr>
              <a:t>е</a:t>
            </a:r>
            <a:r>
              <a:rPr lang="ru" sz="2000" b="1" dirty="0">
                <a:solidFill>
                  <a:srgbClr val="E04E39"/>
                </a:solidFill>
              </a:rPr>
              <a:t> </a:t>
            </a:r>
            <a:r>
              <a:rPr lang="ru-RU" sz="2000" b="1" dirty="0">
                <a:solidFill>
                  <a:srgbClr val="E04E39"/>
                </a:solidFill>
              </a:rPr>
              <a:t>Республики Карелия</a:t>
            </a:r>
            <a:endParaRPr sz="2000" b="1" dirty="0">
              <a:solidFill>
                <a:srgbClr val="E04E39"/>
              </a:solidFill>
            </a:endParaRPr>
          </a:p>
          <a:p>
            <a:pPr marL="0" lvl="0" indent="0" algn="ctr">
              <a:buClr>
                <a:schemeClr val="dk2"/>
              </a:buClr>
              <a:buSzPts val="1100"/>
              <a:buNone/>
            </a:pPr>
            <a:r>
              <a:rPr lang="ru-RU" sz="1600" dirty="0">
                <a:solidFill>
                  <a:schemeClr val="dk2"/>
                </a:solidFill>
              </a:rPr>
              <a:t>г. Петрозаводск, наб. </a:t>
            </a:r>
            <a:r>
              <a:rPr lang="ru-RU" sz="1600" dirty="0" err="1">
                <a:solidFill>
                  <a:schemeClr val="dk2"/>
                </a:solidFill>
              </a:rPr>
              <a:t>Гюллинга</a:t>
            </a:r>
            <a:r>
              <a:rPr lang="ru-RU" sz="1600" dirty="0">
                <a:solidFill>
                  <a:schemeClr val="dk2"/>
                </a:solidFill>
              </a:rPr>
              <a:t> 11, оф. 19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ru-RU" sz="1800" dirty="0">
              <a:solidFill>
                <a:schemeClr val="dk2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E04E39"/>
                </a:solidFill>
              </a:rPr>
              <a:t>Гаяне Аветисян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dirty="0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Avetisyan@kr-rk.ru</a:t>
            </a:r>
            <a:endParaRPr lang="en-US" sz="1800" dirty="0">
              <a:solidFill>
                <a:schemeClr val="dk2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600" dirty="0">
                <a:solidFill>
                  <a:schemeClr val="dk2"/>
                </a:solidFill>
              </a:rPr>
              <a:t>тел. 8 (8142) 44-54-00</a:t>
            </a:r>
          </a:p>
          <a:p>
            <a:pPr marL="0" indent="0"/>
            <a:endParaRPr lang="en-US" b="1" dirty="0">
              <a:solidFill>
                <a:srgbClr val="E04E39"/>
              </a:solidFill>
            </a:endParaRPr>
          </a:p>
          <a:p>
            <a:pPr marL="0" indent="0"/>
            <a:endParaRPr lang="en-US" b="1" dirty="0">
              <a:solidFill>
                <a:srgbClr val="E04E39"/>
              </a:solidFill>
            </a:endParaRPr>
          </a:p>
          <a:p>
            <a:pPr marL="0" indent="0"/>
            <a:endParaRPr lang="ru-RU" b="1" dirty="0">
              <a:solidFill>
                <a:srgbClr val="E04E39"/>
              </a:solidFill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 idx="4294967295"/>
          </p:nvPr>
        </p:nvSpPr>
        <p:spPr>
          <a:xfrm>
            <a:off x="379142" y="517797"/>
            <a:ext cx="8118858" cy="1071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000"/>
              <a:buFont typeface="Arial"/>
              <a:buNone/>
            </a:pPr>
            <a:r>
              <a:rPr lang="ru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Обращайтесь по следующ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</a:t>
            </a:r>
            <a:r>
              <a:rPr lang="ru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адрес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0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0341" y="0"/>
            <a:ext cx="691365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61000" y="2058450"/>
            <a:ext cx="20739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Вместе сделаем </a:t>
            </a:r>
            <a:endParaRPr sz="18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мир лучше!</a:t>
            </a:r>
            <a:endParaRPr sz="18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E39"/>
              </a:buClr>
              <a:buSzPts val="24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Кто является социальным предпринимателем?</a:t>
            </a:r>
            <a:endParaRPr sz="24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1EBF9E3-B62B-4E10-91F7-E811D645A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402" y="3825240"/>
            <a:ext cx="4230992" cy="863519"/>
          </a:xfrm>
        </p:spPr>
        <p:txBody>
          <a:bodyPr/>
          <a:lstStyle/>
          <a:p>
            <a:pPr marL="0" indent="266700"/>
            <a:r>
              <a:rPr lang="ru-RU" dirty="0"/>
              <a:t>* </a:t>
            </a:r>
            <a:r>
              <a:rPr lang="ru-RU" b="1" dirty="0"/>
              <a:t>ФЗ от 24.07.2007 N 209-ФЗ "О развитии малого и среднего предпринимательства в Российской Федерации"</a:t>
            </a:r>
          </a:p>
          <a:p>
            <a:endParaRPr lang="ru-RU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735402" y="676315"/>
            <a:ext cx="4213500" cy="285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  <a:buNone/>
            </a:pPr>
            <a:r>
              <a:rPr lang="ru-RU" sz="1800" dirty="0"/>
              <a:t>социальное предпринимательство - предпринимательская деятельность, направленная на </a:t>
            </a:r>
            <a:r>
              <a:rPr lang="ru-RU" sz="1800" b="1" dirty="0"/>
              <a:t>достижение общественно полезных целей</a:t>
            </a:r>
            <a:r>
              <a:rPr lang="ru-RU" sz="1800" dirty="0"/>
              <a:t>, способствующая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решению социальных проблем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/>
              <a:t>граждан и общества*</a:t>
            </a:r>
            <a:endParaRPr sz="1800" b="0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54" y="1940754"/>
            <a:ext cx="4230992" cy="26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216596" y="1725568"/>
            <a:ext cx="6655443" cy="16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В штат предприятия должно входить не менее </a:t>
            </a:r>
            <a:r>
              <a:rPr lang="ru-RU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50% 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сотрудников, относящихся в социально незащищенным группам населения, а их зарплата должна составлять не менее </a:t>
            </a:r>
            <a:r>
              <a:rPr lang="ru-RU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от общего фонда оплаты труда предприятия.</a:t>
            </a: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366019" y="201073"/>
            <a:ext cx="6558059" cy="62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Критерии </a:t>
            </a:r>
            <a:r>
              <a:rPr lang="ru" sz="2000" b="1" i="0" u="none" strike="noStrike" cap="none" dirty="0">
                <a:solidFill>
                  <a:srgbClr val="E04E39"/>
                </a:solidFill>
                <a:latin typeface="Arial"/>
                <a:ea typeface="Arial"/>
                <a:cs typeface="Arial"/>
                <a:sym typeface="Arial"/>
              </a:rPr>
              <a:t>социальных предпринимателей </a:t>
            </a:r>
            <a:endParaRPr sz="20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477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0F6BB4-D6B8-470A-927C-9EAF49E10D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1AAFB-A6D4-46DB-B461-F53C3DE7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499" y="1848994"/>
            <a:ext cx="6094345" cy="144551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1600"/>
              </a:spcBef>
              <a:buClr>
                <a:schemeClr val="dk2"/>
              </a:buClr>
              <a:buSzPts val="1100"/>
              <a:buNone/>
            </a:pPr>
            <a:r>
              <a:rPr lang="ru-RU" sz="1600" dirty="0"/>
              <a:t>2. Предприниматель обеспечивает реализацию производимых гражданами товаров (работ, услуг)из числа социально незащищенных групп населения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AF19AF-A2F8-45C0-BBE0-5EDD5C96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00" y="257940"/>
            <a:ext cx="6094345" cy="656459"/>
          </a:xfrm>
        </p:spPr>
        <p:txBody>
          <a:bodyPr/>
          <a:lstStyle/>
          <a:p>
            <a:pPr algn="ctr"/>
            <a:r>
              <a:rPr lang="ru-RU" dirty="0"/>
              <a:t>Критерии </a:t>
            </a:r>
            <a:r>
              <a:rPr lang="ru" dirty="0"/>
              <a:t>социальных предпринимателей </a:t>
            </a:r>
            <a:endParaRPr lang="ru-RU" dirty="0"/>
          </a:p>
        </p:txBody>
      </p:sp>
      <p:pic>
        <p:nvPicPr>
          <p:cNvPr id="5" name="Shape 95">
            <a:extLst>
              <a:ext uri="{FF2B5EF4-FFF2-40B4-BE49-F238E27FC236}">
                <a16:creationId xmlns:a16="http://schemas.microsoft.com/office/drawing/2014/main" id="{13ED1930-897B-41FB-8EBC-19E8778077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6223" y="0"/>
            <a:ext cx="2147777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92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6221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0" i="0" u="none" strike="noStrike" cap="none">
              <a:solidFill>
                <a:srgbClr val="562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359234" y="1802973"/>
            <a:ext cx="6517137" cy="153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1600" dirty="0">
                <a:latin typeface="+mn-lt"/>
              </a:rPr>
              <a:t>3. Предприниматель осуществляет деятельность по производству товаров (работ, услуг), предназначенных для граждан из числа </a:t>
            </a:r>
            <a:r>
              <a:rPr lang="ru-RU" sz="1600" dirty="0"/>
              <a:t>социально незащищенных групп населения</a:t>
            </a:r>
            <a:endParaRPr sz="1600" dirty="0">
              <a:latin typeface="+mn-lt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359234" y="233351"/>
            <a:ext cx="6244028" cy="64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2"/>
              </a:buClr>
              <a:buSzPts val="1100"/>
            </a:pPr>
            <a:r>
              <a:rPr lang="ru-RU" dirty="0"/>
              <a:t>Критерии </a:t>
            </a:r>
            <a:r>
              <a:rPr lang="ru" dirty="0"/>
              <a:t>социальных предпринимателей </a:t>
            </a:r>
            <a:endParaRPr sz="2000" b="1" i="0" u="none" strike="noStrike" cap="none" dirty="0">
              <a:solidFill>
                <a:srgbClr val="E0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47777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53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0F6BB4-D6B8-470A-927C-9EAF49E10D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1AAFB-A6D4-46DB-B461-F53C3DE7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33" y="2185392"/>
            <a:ext cx="6302690" cy="1568852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ru-RU" sz="1600" dirty="0"/>
              <a:t>4. Предприниматель осуществляет деятельность, направленную на достижение общественно полезных целей и способствующую решению социальных проблем общества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AF19AF-A2F8-45C0-BBE0-5EDD5C96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00" y="154812"/>
            <a:ext cx="6302690" cy="759588"/>
          </a:xfrm>
        </p:spPr>
        <p:txBody>
          <a:bodyPr/>
          <a:lstStyle/>
          <a:p>
            <a:pPr algn="ctr"/>
            <a:r>
              <a:rPr lang="ru-RU" dirty="0"/>
              <a:t>Критерии </a:t>
            </a:r>
            <a:r>
              <a:rPr lang="ru" dirty="0"/>
              <a:t>социальных предпринимателей </a:t>
            </a:r>
            <a:endParaRPr lang="ru-RU" dirty="0"/>
          </a:p>
        </p:txBody>
      </p:sp>
      <p:pic>
        <p:nvPicPr>
          <p:cNvPr id="5" name="Shape 95">
            <a:extLst>
              <a:ext uri="{FF2B5EF4-FFF2-40B4-BE49-F238E27FC236}">
                <a16:creationId xmlns:a16="http://schemas.microsoft.com/office/drawing/2014/main" id="{13ED1930-897B-41FB-8EBC-19E8778077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6223" y="0"/>
            <a:ext cx="2147777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6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2979F5-D6BC-4748-83BF-633B3BC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24" y="713450"/>
            <a:ext cx="8299647" cy="3291222"/>
          </a:xfrm>
        </p:spPr>
        <p:txBody>
          <a:bodyPr anchor="ctr"/>
          <a:lstStyle/>
          <a:p>
            <a:pPr algn="ctr"/>
            <a:r>
              <a:rPr lang="ru-RU" sz="5400" dirty="0"/>
              <a:t>Что можно назвать социальным бизнесом?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834D1B7-FC1E-4212-9FA3-94956570DB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3246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09701B-D92C-4481-BAEC-CC670A2FCD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75A5ED-7BF2-438A-B4AD-4D799B6F9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33821" r="15716" b="20311"/>
          <a:stretch/>
        </p:blipFill>
        <p:spPr bwMode="auto">
          <a:xfrm>
            <a:off x="642395" y="347240"/>
            <a:ext cx="7859210" cy="415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612354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639</Words>
  <Application>Microsoft Office PowerPoint</Application>
  <PresentationFormat>Экран (16:9)</PresentationFormat>
  <Paragraphs>117</Paragraphs>
  <Slides>26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Lato</vt:lpstr>
      <vt:lpstr>Wingdings</vt:lpstr>
      <vt:lpstr>Times New Roman</vt:lpstr>
      <vt:lpstr>Raleway</vt:lpstr>
      <vt:lpstr>Arial</vt:lpstr>
      <vt:lpstr>Swiss</vt:lpstr>
      <vt:lpstr>Социальное предпринимательство: предпринимательские ниши для социального бизнеса</vt:lpstr>
      <vt:lpstr>ЧТО ТАКОЕ СОЦИАЛЬНОЕ ПРЕДПРИНИМАТЕЛЬСТВО?   - преимущества - виды поддержки - ресурсы - ЦИСС Карелии</vt:lpstr>
      <vt:lpstr>Кто является социальным предпринимателем?</vt:lpstr>
      <vt:lpstr>Критерии социальных предпринимателей </vt:lpstr>
      <vt:lpstr>Критерии социальных предпринимателей </vt:lpstr>
      <vt:lpstr>Критерии социальных предпринимателей </vt:lpstr>
      <vt:lpstr>Критерии социальных предпринимателей </vt:lpstr>
      <vt:lpstr>Что можно назвать социальным бизнесом?</vt:lpstr>
      <vt:lpstr>Презентация PowerPoint</vt:lpstr>
      <vt:lpstr>Презентация PowerPoint</vt:lpstr>
      <vt:lpstr>Социальный предприниматель, которого мы ищем:</vt:lpstr>
      <vt:lpstr>Ожидаемые результаты от поддержки социального предпринимательства</vt:lpstr>
      <vt:lpstr>В чем интерес для бизнеса?</vt:lpstr>
      <vt:lpstr>Центр инноваций социальной сферы </vt:lpstr>
      <vt:lpstr>Услуги ЦИСС</vt:lpstr>
      <vt:lpstr>Презентация PowerPoint</vt:lpstr>
      <vt:lpstr>Мероприятия ЦИСС</vt:lpstr>
      <vt:lpstr>Субсидия социальным предпринимателям 2019 год.</vt:lpstr>
      <vt:lpstr>Презентация PowerPoint</vt:lpstr>
      <vt:lpstr>РЕЕСТР СОЦИАЛЬНЫХ ПРЕДПРИЯТИЙ.</vt:lpstr>
      <vt:lpstr>ШАГ 1</vt:lpstr>
      <vt:lpstr>ШАГ 2</vt:lpstr>
      <vt:lpstr>ШАГ 3</vt:lpstr>
      <vt:lpstr>Презентация PowerPoint</vt:lpstr>
      <vt:lpstr>Обращайтесь по следующему адресу: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63</cp:revision>
  <cp:lastPrinted>2018-06-28T13:51:29Z</cp:lastPrinted>
  <dcterms:modified xsi:type="dcterms:W3CDTF">2020-09-07T06:49:25Z</dcterms:modified>
</cp:coreProperties>
</file>